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Indie Flower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dieFlower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ed2940848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ed2940848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ed2940848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ed2940848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cfaf7bc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cfaf7b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cfaf7b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ecfaf7b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ecfaf7b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ecfaf7b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ecfaf7bc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ecfaf7bc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ed29408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5ed294084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ed2940848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5ed294084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Super Mario: Japan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Angry Birds: Finland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Pixar: USA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Ushahidi: Kenya</a:t>
            </a:r>
            <a:endParaRPr/>
          </a:p>
        </p:txBody>
      </p:sp>
      <p:sp>
        <p:nvSpPr>
          <p:cNvPr id="246" name="Google Shape;246;g5ed2940848_1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d294084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5ed2940848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ed294084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5ed2940848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ecfaf7bc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ecfaf7bc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Nick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ed294084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5ed2940848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ed294084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5ed2940848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ed294084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5ed2940848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ed2940848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ed2940848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Not nearly enough adults in the world are able to do what you have now demonstrated!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ed2940848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ed2940848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ed2940848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ed294084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d294084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d294084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ed2940848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ed2940848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ed294084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ed294084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ed2940848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ed294084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d2940848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d2940848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ed2940848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ed294084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ee.stanford.edu/Course/CS106A" TargetMode="External"/><Relationship Id="rId4" Type="http://schemas.openxmlformats.org/officeDocument/2006/relationships/hyperlink" Target="https://online.stanford.edu" TargetMode="External"/><Relationship Id="rId9" Type="http://schemas.openxmlformats.org/officeDocument/2006/relationships/hyperlink" Target="https://docs.oracle.com/javase/tutorial/" TargetMode="External"/><Relationship Id="rId5" Type="http://schemas.openxmlformats.org/officeDocument/2006/relationships/hyperlink" Target="https://www.coursera.org/" TargetMode="External"/><Relationship Id="rId6" Type="http://schemas.openxmlformats.org/officeDocument/2006/relationships/hyperlink" Target="https://www.khanacademy.org/" TargetMode="External"/><Relationship Id="rId7" Type="http://schemas.openxmlformats.org/officeDocument/2006/relationships/hyperlink" Target="https://www.udemy.com/" TargetMode="External"/><Relationship Id="rId8" Type="http://schemas.openxmlformats.org/officeDocument/2006/relationships/hyperlink" Target="https://www.pluralsight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acle.com/technetwork/java/javase/downloads/index.html" TargetMode="External"/><Relationship Id="rId4" Type="http://schemas.openxmlformats.org/officeDocument/2006/relationships/hyperlink" Target="https://www.eclipse.org/downloads/" TargetMode="External"/><Relationship Id="rId5" Type="http://schemas.openxmlformats.org/officeDocument/2006/relationships/hyperlink" Target="https://web.stanford.edu/dept/cs_edu/eclipse" TargetMode="External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hyperlink" Target="https://twitter.com/chrispiech" TargetMode="External"/><Relationship Id="rId22" Type="http://schemas.openxmlformats.org/officeDocument/2006/relationships/hyperlink" Target="https://www.csfd.cz/uzivatel/341352-eleez/" TargetMode="External"/><Relationship Id="rId21" Type="http://schemas.openxmlformats.org/officeDocument/2006/relationships/hyperlink" Target="https://www.facebook.com/trpasle" TargetMode="External"/><Relationship Id="rId24" Type="http://schemas.openxmlformats.org/officeDocument/2006/relationships/image" Target="../media/image14.png"/><Relationship Id="rId23" Type="http://schemas.openxmlformats.org/officeDocument/2006/relationships/hyperlink" Target="https://www.csfd.cz/uzivatel/517448-trpasle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hyperlink" Target="https://twitter.com/sestaeli" TargetMode="External"/><Relationship Id="rId9" Type="http://schemas.openxmlformats.org/officeDocument/2006/relationships/hyperlink" Target="https://studuj-uspesne.cz/" TargetMode="External"/><Relationship Id="rId26" Type="http://schemas.openxmlformats.org/officeDocument/2006/relationships/hyperlink" Target="https://www.linkedin.com/in/ondrejguth/" TargetMode="External"/><Relationship Id="rId25" Type="http://schemas.openxmlformats.org/officeDocument/2006/relationships/hyperlink" Target="https://www.linkedin.com/in/sestaeli/" TargetMode="External"/><Relationship Id="rId28" Type="http://schemas.openxmlformats.org/officeDocument/2006/relationships/hyperlink" Target="https://open.spotify.com/user/11167153838" TargetMode="External"/><Relationship Id="rId27" Type="http://schemas.openxmlformats.org/officeDocument/2006/relationships/hyperlink" Target="https://open.spotify.com/user/11152108154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www.facebook.com/esestakova" TargetMode="External"/><Relationship Id="rId7" Type="http://schemas.openxmlformats.org/officeDocument/2006/relationships/hyperlink" Target="https://studuj-uspesne.cz/" TargetMode="External"/><Relationship Id="rId8" Type="http://schemas.openxmlformats.org/officeDocument/2006/relationships/image" Target="../media/image17.png"/><Relationship Id="rId11" Type="http://schemas.openxmlformats.org/officeDocument/2006/relationships/hyperlink" Target="https://www.facebook.com/StudujUspesne" TargetMode="External"/><Relationship Id="rId10" Type="http://schemas.openxmlformats.org/officeDocument/2006/relationships/hyperlink" Target="https://twitter.com/StudujUspesne" TargetMode="External"/><Relationship Id="rId13" Type="http://schemas.openxmlformats.org/officeDocument/2006/relationships/hyperlink" Target="https://www.facebook.com/StudujUspesne" TargetMode="External"/><Relationship Id="rId12" Type="http://schemas.openxmlformats.org/officeDocument/2006/relationships/hyperlink" Target="https://twitter.com/StudujUspesne" TargetMode="External"/><Relationship Id="rId15" Type="http://schemas.openxmlformats.org/officeDocument/2006/relationships/hyperlink" Target="https://steamcommunity.com/profiles/76561198176428053" TargetMode="External"/><Relationship Id="rId14" Type="http://schemas.openxmlformats.org/officeDocument/2006/relationships/hyperlink" Target="https://steamcommunity.com/profiles/76561198096308840" TargetMode="External"/><Relationship Id="rId17" Type="http://schemas.openxmlformats.org/officeDocument/2006/relationships/image" Target="../media/image19.png"/><Relationship Id="rId16" Type="http://schemas.openxmlformats.org/officeDocument/2006/relationships/image" Target="../media/image35.jpg"/><Relationship Id="rId19" Type="http://schemas.openxmlformats.org/officeDocument/2006/relationships/hyperlink" Target="https://twitter.com/guthondr" TargetMode="External"/><Relationship Id="rId18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hyperlink" Target="https://casopis.fit.cvut.cz/deni-na-fit/introduction-to-computer-science-2018-ocima-ucastnice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717401" y="3131225"/>
            <a:ext cx="3479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6000">
                <a:solidFill>
                  <a:srgbClr val="FFFFFF"/>
                </a:solidFill>
                <a:highlight>
                  <a:srgbClr val="000000"/>
                </a:highlight>
                <a:latin typeface="Impact"/>
                <a:ea typeface="Impact"/>
                <a:cs typeface="Impact"/>
                <a:sym typeface="Impact"/>
              </a:rPr>
              <a:t>Beyond </a:t>
            </a:r>
            <a:endParaRPr b="1" sz="6000">
              <a:solidFill>
                <a:srgbClr val="FFFFFF"/>
              </a:solidFill>
              <a:highlight>
                <a:srgbClr val="000000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6000">
                <a:solidFill>
                  <a:srgbClr val="FFFFFF"/>
                </a:solidFill>
                <a:highlight>
                  <a:srgbClr val="000000"/>
                </a:highlight>
                <a:latin typeface="Impact"/>
                <a:ea typeface="Impact"/>
                <a:cs typeface="Impact"/>
                <a:sym typeface="Impact"/>
              </a:rPr>
              <a:t>CSBridge</a:t>
            </a:r>
            <a:endParaRPr b="1" sz="6000">
              <a:solidFill>
                <a:srgbClr val="FFFFFF"/>
              </a:solidFill>
              <a:highlight>
                <a:srgbClr val="000000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ArrayLists and HashMaps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00" y="1673525"/>
            <a:ext cx="5610424" cy="21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483" y="1293513"/>
            <a:ext cx="2584517" cy="25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The Internet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350" y="1018200"/>
            <a:ext cx="5937277" cy="397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u="sng">
                <a:solidFill>
                  <a:schemeClr val="accent5"/>
                </a:solidFill>
                <a:hlinkClick r:id="rId3"/>
              </a:rPr>
              <a:t>https://see.stanford.edu/Course/CS106A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u="sng">
                <a:solidFill>
                  <a:schemeClr val="accent5"/>
                </a:solidFill>
                <a:hlinkClick r:id="rId4"/>
              </a:rPr>
              <a:t>https://online.stanford.edu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5"/>
              </a:rPr>
              <a:t>https://www.coursera.org/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6"/>
              </a:rPr>
              <a:t>https://www.khanacademy.org/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7"/>
              </a:rPr>
              <a:t>https://www.udemy.com/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8"/>
              </a:rPr>
              <a:t>https://www.pluralsight.com/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accent5"/>
                </a:solidFill>
                <a:hlinkClick r:id="rId9"/>
              </a:rPr>
              <a:t>https://docs.oracle.com/javase/tutorial/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18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Useful download links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3"/>
              </a:rPr>
              <a:t>https://www.oracle.com/technetwork/java/javase/downloads/index.html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4"/>
              </a:rPr>
              <a:t>https://www.eclipse.org/downloads/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5"/>
              </a:rPr>
              <a:t>https://web.stanford.edu/dept/cs_edu/eclipse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359225" y="8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Stay in touch! 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50" y="11604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8"/>
          <p:cNvSpPr txBox="1"/>
          <p:nvPr/>
        </p:nvSpPr>
        <p:spPr>
          <a:xfrm>
            <a:off x="1554050" y="1255250"/>
            <a:ext cx="113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4"/>
              </a:rPr>
              <a:t>@sestaeli</a:t>
            </a:r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75" y="1897688"/>
            <a:ext cx="773450" cy="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/>
          <p:nvPr/>
        </p:nvSpPr>
        <p:spPr>
          <a:xfrm>
            <a:off x="1554050" y="2108388"/>
            <a:ext cx="2454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6"/>
              </a:rPr>
              <a:t>esestakova</a:t>
            </a:r>
            <a:endParaRPr/>
          </a:p>
        </p:txBody>
      </p:sp>
      <p:pic>
        <p:nvPicPr>
          <p:cNvPr id="213" name="Google Shape;213;p3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450" y="4113113"/>
            <a:ext cx="849175" cy="8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/>
        </p:nvSpPr>
        <p:spPr>
          <a:xfrm>
            <a:off x="1011050" y="4198613"/>
            <a:ext cx="2217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9"/>
              </a:rPr>
              <a:t>www.studuj-uspesne.cz</a:t>
            </a:r>
            <a:endParaRPr/>
          </a:p>
        </p:txBody>
      </p:sp>
      <p:pic>
        <p:nvPicPr>
          <p:cNvPr id="215" name="Google Shape;215;p38">
            <a:hlinkClick r:id="rId10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238" y="419863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8">
            <a:hlinkClick r:id="rId11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0363" y="4064175"/>
            <a:ext cx="773450" cy="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/>
        </p:nvSpPr>
        <p:spPr>
          <a:xfrm>
            <a:off x="4004938" y="4198613"/>
            <a:ext cx="16134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12"/>
              </a:rPr>
              <a:t>@StudujUspesne</a:t>
            </a:r>
            <a:endParaRPr/>
          </a:p>
        </p:txBody>
      </p:sp>
      <p:sp>
        <p:nvSpPr>
          <p:cNvPr id="218" name="Google Shape;218;p38"/>
          <p:cNvSpPr txBox="1"/>
          <p:nvPr/>
        </p:nvSpPr>
        <p:spPr>
          <a:xfrm>
            <a:off x="6509925" y="419862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13"/>
              </a:rPr>
              <a:t>facebook.com/StudujUspesne</a:t>
            </a:r>
            <a:endParaRPr/>
          </a:p>
        </p:txBody>
      </p:sp>
      <p:sp>
        <p:nvSpPr>
          <p:cNvPr id="219" name="Google Shape;219;p38"/>
          <p:cNvSpPr txBox="1"/>
          <p:nvPr/>
        </p:nvSpPr>
        <p:spPr>
          <a:xfrm>
            <a:off x="1554050" y="2879325"/>
            <a:ext cx="1472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14"/>
              </a:rPr>
              <a:t>Theia</a:t>
            </a:r>
            <a:r>
              <a:rPr lang="cs"/>
              <a:t>  </a:t>
            </a:r>
            <a:r>
              <a:rPr lang="cs" u="sng">
                <a:solidFill>
                  <a:schemeClr val="hlink"/>
                </a:solidFill>
                <a:hlinkClick r:id="rId15"/>
              </a:rPr>
              <a:t>trpasle</a:t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4650" y="2879325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44902" y="1060100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806372" y="1897700"/>
            <a:ext cx="639000" cy="6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8"/>
          <p:cNvSpPr txBox="1"/>
          <p:nvPr/>
        </p:nvSpPr>
        <p:spPr>
          <a:xfrm>
            <a:off x="2528375" y="1238625"/>
            <a:ext cx="2217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19"/>
              </a:rPr>
              <a:t>@guthondr</a:t>
            </a:r>
            <a:r>
              <a:rPr lang="cs"/>
              <a:t>  </a:t>
            </a:r>
            <a:r>
              <a:rPr lang="cs" u="sng">
                <a:solidFill>
                  <a:schemeClr val="hlink"/>
                </a:solidFill>
                <a:hlinkClick r:id="rId20"/>
              </a:rPr>
              <a:t>@chrispiech</a:t>
            </a:r>
            <a:endParaRPr/>
          </a:p>
        </p:txBody>
      </p:sp>
      <p:sp>
        <p:nvSpPr>
          <p:cNvPr id="224" name="Google Shape;224;p38"/>
          <p:cNvSpPr txBox="1"/>
          <p:nvPr/>
        </p:nvSpPr>
        <p:spPr>
          <a:xfrm>
            <a:off x="2622525" y="2108400"/>
            <a:ext cx="1340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21"/>
              </a:rPr>
              <a:t>trpasle</a:t>
            </a:r>
            <a:endParaRPr/>
          </a:p>
        </p:txBody>
      </p:sp>
      <p:sp>
        <p:nvSpPr>
          <p:cNvPr id="225" name="Google Shape;225;p38"/>
          <p:cNvSpPr txBox="1"/>
          <p:nvPr/>
        </p:nvSpPr>
        <p:spPr>
          <a:xfrm>
            <a:off x="5822250" y="2057325"/>
            <a:ext cx="217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22"/>
              </a:rPr>
              <a:t>Eleez</a:t>
            </a:r>
            <a:r>
              <a:rPr lang="cs"/>
              <a:t>   </a:t>
            </a:r>
            <a:r>
              <a:rPr lang="cs" u="sng">
                <a:solidFill>
                  <a:schemeClr val="hlink"/>
                </a:solidFill>
                <a:hlinkClick r:id="rId23"/>
              </a:rPr>
              <a:t>trpasle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806375" y="2839249"/>
            <a:ext cx="665150" cy="6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/>
          <p:nvPr/>
        </p:nvSpPr>
        <p:spPr>
          <a:xfrm>
            <a:off x="5850925" y="2921050"/>
            <a:ext cx="1811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25"/>
              </a:rPr>
              <a:t>sestaeli</a:t>
            </a:r>
            <a:r>
              <a:rPr lang="cs"/>
              <a:t>  </a:t>
            </a:r>
            <a:r>
              <a:rPr lang="cs" u="sng">
                <a:solidFill>
                  <a:schemeClr val="hlink"/>
                </a:solidFill>
                <a:hlinkClick r:id="rId26"/>
              </a:rPr>
              <a:t>ondrejguth</a:t>
            </a:r>
            <a:endParaRPr/>
          </a:p>
        </p:txBody>
      </p:sp>
      <p:sp>
        <p:nvSpPr>
          <p:cNvPr id="228" name="Google Shape;228;p38"/>
          <p:cNvSpPr txBox="1"/>
          <p:nvPr/>
        </p:nvSpPr>
        <p:spPr>
          <a:xfrm>
            <a:off x="5822250" y="1127300"/>
            <a:ext cx="22788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27"/>
              </a:rPr>
              <a:t>Eliška</a:t>
            </a:r>
            <a:r>
              <a:rPr lang="cs"/>
              <a:t>   </a:t>
            </a:r>
            <a:r>
              <a:rPr lang="cs" u="sng">
                <a:solidFill>
                  <a:schemeClr val="hlink"/>
                </a:solidFill>
                <a:hlinkClick r:id="rId28"/>
              </a:rPr>
              <a:t>Ondra</a:t>
            </a:r>
            <a:r>
              <a:rPr lang="cs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59225" y="8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Be a star!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24" y="1194300"/>
            <a:ext cx="5941823" cy="36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650" y="1332375"/>
            <a:ext cx="2336425" cy="35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/>
          <p:nvPr/>
        </p:nvSpPr>
        <p:spPr>
          <a:xfrm>
            <a:off x="5191050" y="247200"/>
            <a:ext cx="3688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5"/>
              </a:rPr>
              <a:t>https://casopis.fit.cvut.cz/deni-na-fit/introduction-to-computer-science-2018-ocima-ucastnice/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Chris\University\Teaching\cs221\WWW\slides\img\awesomeSandCastle.jpg" id="241" name="Google Shape;2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150" y="0"/>
            <a:ext cx="7793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2312300" y="0"/>
            <a:ext cx="4049400" cy="10827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Joy of Building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30747" y="0"/>
            <a:ext cx="76768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9883" y="30855"/>
            <a:ext cx="3614109" cy="508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66722" y="3319719"/>
            <a:ext cx="2741696" cy="167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3253" y="230141"/>
            <a:ext cx="2915081" cy="21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43594" y="1213063"/>
            <a:ext cx="2956850" cy="221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28807" y="1213068"/>
            <a:ext cx="2247231" cy="335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://blogs.coventrytelegraph.net/passtheremote/Harry_Potter.jpg" id="260" name="Google Shape;2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350" y="-1"/>
            <a:ext cx="6779026" cy="50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/>
        </p:nvSpPr>
        <p:spPr>
          <a:xfrm>
            <a:off x="1285900" y="0"/>
            <a:ext cx="6733800" cy="8574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Closest Thing to Magic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liangfok.com/blog/wp-content/uploads/2010/10/Stanley_Image13.jpg" id="266" name="Google Shape;266;p43"/>
          <p:cNvPicPr preferRelativeResize="0"/>
          <p:nvPr/>
        </p:nvPicPr>
        <p:blipFill rotWithShape="1">
          <a:blip r:embed="rId3">
            <a:alphaModFix/>
          </a:blip>
          <a:srcRect b="0" l="-190" r="0" t="0"/>
          <a:stretch/>
        </p:blipFill>
        <p:spPr>
          <a:xfrm>
            <a:off x="474850" y="-36213"/>
            <a:ext cx="7826926" cy="52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3"/>
          <p:cNvSpPr txBox="1"/>
          <p:nvPr/>
        </p:nvSpPr>
        <p:spPr>
          <a:xfrm>
            <a:off x="2075400" y="-36225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Now is the time!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Quick Recap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028" y="1192046"/>
            <a:ext cx="6233950" cy="3594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6-15 at 10.20.34 PM.png" id="272" name="Google Shape;27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950" y="852500"/>
            <a:ext cx="5180200" cy="39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/>
          <p:nvPr/>
        </p:nvSpPr>
        <p:spPr>
          <a:xfrm>
            <a:off x="3537308" y="4809031"/>
            <a:ext cx="103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4"/>
          <p:cNvSpPr txBox="1"/>
          <p:nvPr/>
        </p:nvSpPr>
        <p:spPr>
          <a:xfrm>
            <a:off x="2074675" y="0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Oh and it’s useful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http://www.mauricahanson.com/Welcome-Mat-CT-Home.jpg" id="280" name="Google Shape;28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875" y="0"/>
            <a:ext cx="74602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5"/>
          <p:cNvSpPr txBox="1"/>
          <p:nvPr/>
        </p:nvSpPr>
        <p:spPr>
          <a:xfrm>
            <a:off x="2164925" y="0"/>
            <a:ext cx="55044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Everyone is welcome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82" name="Google Shape;282;p45"/>
          <p:cNvSpPr txBox="1"/>
          <p:nvPr/>
        </p:nvSpPr>
        <p:spPr>
          <a:xfrm>
            <a:off x="1737775" y="4292800"/>
            <a:ext cx="53796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Tell your friends :-)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05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 txBox="1"/>
          <p:nvPr/>
        </p:nvSpPr>
        <p:spPr>
          <a:xfrm>
            <a:off x="1624275" y="0"/>
            <a:ext cx="60450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Keep Learning by Doing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600" y="2982525"/>
            <a:ext cx="2305050" cy="216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6"/>
          <p:cNvSpPr txBox="1"/>
          <p:nvPr/>
        </p:nvSpPr>
        <p:spPr>
          <a:xfrm>
            <a:off x="5569250" y="1506725"/>
            <a:ext cx="3307800" cy="33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// good life</a:t>
            </a:r>
            <a:endParaRPr b="1" sz="30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cs" sz="3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learn();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play();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love();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pause(</a:t>
            </a:r>
            <a:r>
              <a:rPr b="1" lang="cs" sz="3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/>
        </p:nvSpPr>
        <p:spPr>
          <a:xfrm>
            <a:off x="90225" y="0"/>
            <a:ext cx="905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00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You should be proud of yourselves</a:t>
            </a:r>
            <a:endParaRPr b="1" sz="100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625"/>
            <a:ext cx="9144000" cy="5976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50" y="1183350"/>
            <a:ext cx="528090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First Day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Generalization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950" y="946750"/>
            <a:ext cx="5038076" cy="41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Variables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25700" l="0" r="22348" t="0"/>
          <a:stretch/>
        </p:blipFill>
        <p:spPr>
          <a:xfrm>
            <a:off x="2958910" y="1256050"/>
            <a:ext cx="3226174" cy="307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Graphics and Animation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 b="0" l="0" r="7261" t="0"/>
          <a:stretch/>
        </p:blipFill>
        <p:spPr>
          <a:xfrm>
            <a:off x="1355438" y="941350"/>
            <a:ext cx="6433125" cy="41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Methods and Advanced Loops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12" y="1372750"/>
            <a:ext cx="4238099" cy="30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888" y="1224438"/>
            <a:ext cx="3233300" cy="33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Events and Breakout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613" y="930850"/>
            <a:ext cx="5578764" cy="41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AI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238" y="694475"/>
            <a:ext cx="5831518" cy="41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